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7" r:id="rId2"/>
  </p:sldMasterIdLst>
  <p:notesMasterIdLst>
    <p:notesMasterId r:id="rId31"/>
  </p:notesMasterIdLst>
  <p:sldIdLst>
    <p:sldId id="258" r:id="rId3"/>
    <p:sldId id="368" r:id="rId4"/>
    <p:sldId id="443" r:id="rId5"/>
    <p:sldId id="404" r:id="rId6"/>
    <p:sldId id="444" r:id="rId7"/>
    <p:sldId id="445" r:id="rId8"/>
    <p:sldId id="379" r:id="rId9"/>
    <p:sldId id="370" r:id="rId10"/>
    <p:sldId id="403" r:id="rId11"/>
    <p:sldId id="398" r:id="rId12"/>
    <p:sldId id="395" r:id="rId13"/>
    <p:sldId id="446" r:id="rId14"/>
    <p:sldId id="447" r:id="rId15"/>
    <p:sldId id="360" r:id="rId16"/>
    <p:sldId id="366" r:id="rId17"/>
    <p:sldId id="363" r:id="rId18"/>
    <p:sldId id="400" r:id="rId19"/>
    <p:sldId id="448" r:id="rId20"/>
    <p:sldId id="407" r:id="rId21"/>
    <p:sldId id="401" r:id="rId22"/>
    <p:sldId id="449" r:id="rId23"/>
    <p:sldId id="387" r:id="rId24"/>
    <p:sldId id="371" r:id="rId25"/>
    <p:sldId id="402" r:id="rId26"/>
    <p:sldId id="450" r:id="rId27"/>
    <p:sldId id="372" r:id="rId28"/>
    <p:sldId id="415" r:id="rId29"/>
    <p:sldId id="416" r:id="rId30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06" autoAdjust="0"/>
    <p:restoredTop sz="94660"/>
  </p:normalViewPr>
  <p:slideViewPr>
    <p:cSldViewPr>
      <p:cViewPr varScale="1">
        <p:scale>
          <a:sx n="69" d="100"/>
          <a:sy n="69" d="100"/>
        </p:scale>
        <p:origin x="1891" y="6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97538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5D073-64A4-492F-AFBB-B32F2A972A16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32163" y="971550"/>
            <a:ext cx="3394075" cy="2622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06475" y="3740150"/>
            <a:ext cx="8045450" cy="3060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97538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446CFF-8CBB-416E-9E7D-162CFAA2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637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geekstuff.com/2008/09/bash-shell-take-control-of-ps1-ps2-ps3-ps4-and-prompt_command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gular-expressions.info/quickstart.html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ww.zytrax.com/tech/web/regex.htm" TargetMode="External"/><Relationship Id="rId4" Type="http://schemas.openxmlformats.org/officeDocument/2006/relationships/hyperlink" Target="http://www.ibm.com/developerworks/aix/library/au-speakingunix9/index.html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962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2246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196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http://en.wikipedia.org/wiki/Mobile_operating_system</a:t>
            </a:r>
          </a:p>
          <a:p>
            <a:endParaRPr lang="en-US" dirty="0"/>
          </a:p>
          <a:p>
            <a:r>
              <a:rPr lang="en-US" dirty="0"/>
              <a:t>Commands for environment variables that you want to set up at login time should be included in your</a:t>
            </a:r>
          </a:p>
          <a:p>
            <a:pPr lvl="1"/>
            <a:r>
              <a:rPr lang="en-US" b="1" dirty="0"/>
              <a:t>~/.profile or ~/.</a:t>
            </a:r>
            <a:r>
              <a:rPr lang="en-US" b="1" dirty="0" err="1"/>
              <a:t>bash_profile</a:t>
            </a:r>
            <a:r>
              <a:rPr lang="en-US" b="1" dirty="0"/>
              <a:t> file.</a:t>
            </a:r>
          </a:p>
          <a:p>
            <a:pPr lvl="1"/>
            <a:endParaRPr lang="en-US" b="1" dirty="0"/>
          </a:p>
          <a:p>
            <a:pPr lvl="1"/>
            <a:r>
              <a:rPr lang="en-US" dirty="0">
                <a:hlinkClick r:id="rId3"/>
              </a:rPr>
              <a:t>http://www.thegeekstuff.com/2008/09/bash-shell-take-control-of-ps1-ps2-ps3-ps4-and-prompt_command/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0464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8001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hlinkClick r:id="rId3"/>
              </a:rPr>
              <a:t>http://www.regular-expressions.info/quickstart.html</a:t>
            </a:r>
            <a:endParaRPr lang="en-US" dirty="0"/>
          </a:p>
          <a:p>
            <a:endParaRPr lang="en-US" dirty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4"/>
              </a:rPr>
              <a:t>http://www.ibm.com/developerworks/aix/library/au-speakingunix9/index.html</a:t>
            </a:r>
            <a:endParaRPr lang="en-US" dirty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5"/>
              </a:rPr>
              <a:t>http://www.zytrax.com/tech/web/regex.htm</a:t>
            </a:r>
            <a:endParaRPr lang="en-US" dirty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253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49388" y="6826323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537078" y="1006855"/>
            <a:ext cx="4984242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0CE44-849D-4090-8E00-E06913FC4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318905-5DEE-47B8-A906-AF44257BE2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2150" y="2068513"/>
            <a:ext cx="4260850" cy="4932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6756B8-4731-4B7D-8D3A-E910E6EDB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05400" y="2068513"/>
            <a:ext cx="4260850" cy="4932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9DE5AC-42FA-4CD7-AE52-3E2B8F903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EC24CD-7608-4601-98AF-26A031E1A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71028B-C05E-423F-A64F-BBC85CAC0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578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B1765-586E-4FDA-839A-E35DFF688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5688" cy="15017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2A88F6-9223-4B09-BFF3-455F8CEC8F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1905000"/>
            <a:ext cx="425608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C097B7-66C7-4627-BCDE-F801C21CEE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2150" y="2838450"/>
            <a:ext cx="425608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747EDC-1674-4C73-BB10-64A4BF0B25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92700" y="1905000"/>
            <a:ext cx="427513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6FD56D-FA01-433C-AE1B-E309CBC070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92700" y="2838450"/>
            <a:ext cx="427513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AEF33A-95A5-4645-BCB7-6A1279508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5AA568A-8EA0-498B-A7D5-55280CAFB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D550DF-86E1-4770-8BB6-13CCA6BB5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312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675EF-1B32-4007-B8E9-E71ECA402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961E43-AAEC-4B42-B5C6-B48D4163C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EE3F04-B756-43E6-BCEF-F87F915A5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622A24-AB5A-40E0-B863-D1118F8CD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584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F15F71-E42D-4FA3-B708-74A9B291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C38135-0206-4E5A-B186-57096CFF9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F1ACF9-E54F-4B61-A470-3B17FE657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140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D84E4-2460-4943-B43F-2DFA98FC8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4C7BF4-CCFA-4C6B-A9DF-B63C9B7BBC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63BC73-0024-4115-81CF-9F895EACD5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078AA2-F2DA-4D10-A2BD-B15BE6FA3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BF32EB-81C8-467C-B0E2-AC1E8B022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C67456-C562-4B36-99E2-857F13D4A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714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B7584-62C6-460B-823C-97C71CE8F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CF828D-101C-4012-A845-CF8CEBF327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9CDFC4-DC9B-48F3-B32B-CB6A2EA1AA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AF9B09-CD50-46D9-B878-62FAB3D14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D04F92-0A57-484D-BAA7-2FB70FA66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6C15B5-EBC0-4FAA-B518-CA4EA24A5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6144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A6F1F-6FD7-485C-97A4-DEBA0D2D8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C7A70F-580F-4FF5-9A29-BB4300121F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B3B3F9-FD4C-41A0-AFDB-19E5DC5E6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210FFC-76B7-4B27-AB93-00E30C47B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F65850-D93F-4CCE-B931-CE2B34F46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268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67C51C-D322-4B68-B9F3-896449A9AA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197725" y="414338"/>
            <a:ext cx="2168525" cy="65865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4DE8E1-9BE4-4DAB-A079-DED9466A1F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92150" y="414338"/>
            <a:ext cx="6353175" cy="65865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335902-A7C6-4E5E-9E6B-3257E9F6E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97DD76-DC97-423C-B2BD-389ED1665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B3905-9E03-4A9A-9FEE-67A3D4BEF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262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884891"/>
          </a:xfrm>
        </p:spPr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363979"/>
            <a:ext cx="8839200" cy="4923491"/>
          </a:xfrm>
        </p:spPr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19200" y="1006855"/>
            <a:ext cx="8077200" cy="574040"/>
          </a:xfrm>
        </p:spPr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1029"/>
            <a:ext cx="7543800" cy="761747"/>
          </a:xfrm>
        </p:spPr>
        <p:txBody>
          <a:bodyPr anchor="b"/>
          <a:lstStyle>
            <a:lvl1pPr algn="ctr">
              <a:defRPr sz="49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304699"/>
          </a:xfrm>
        </p:spPr>
        <p:txBody>
          <a:bodyPr/>
          <a:lstStyle>
            <a:lvl1pPr marL="0" indent="0" algn="ctr">
              <a:buNone/>
              <a:defRPr sz="1980"/>
            </a:lvl1pPr>
            <a:lvl2pPr marL="377190" indent="0" algn="ctr">
              <a:buNone/>
              <a:defRPr sz="1650"/>
            </a:lvl2pPr>
            <a:lvl3pPr marL="754380" indent="0" algn="ctr">
              <a:buNone/>
              <a:defRPr sz="1485"/>
            </a:lvl3pPr>
            <a:lvl4pPr marL="1131570" indent="0" algn="ctr">
              <a:buNone/>
              <a:defRPr sz="1320"/>
            </a:lvl4pPr>
            <a:lvl5pPr marL="1508760" indent="0" algn="ctr">
              <a:buNone/>
              <a:defRPr sz="1320"/>
            </a:lvl5pPr>
            <a:lvl6pPr marL="1885950" indent="0" algn="ctr">
              <a:buNone/>
              <a:defRPr sz="1320"/>
            </a:lvl6pPr>
            <a:lvl7pPr marL="2263140" indent="0" algn="ctr">
              <a:buNone/>
              <a:defRPr sz="1320"/>
            </a:lvl7pPr>
            <a:lvl8pPr marL="2640330" indent="0" algn="ctr">
              <a:buNone/>
              <a:defRPr sz="1320"/>
            </a:lvl8pPr>
            <a:lvl9pPr marL="3017520" indent="0" algn="ctr">
              <a:buNone/>
              <a:defRPr sz="13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20" y="7228332"/>
            <a:ext cx="2313432" cy="2769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19856" y="7228332"/>
            <a:ext cx="3218688" cy="2769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27516" y="6888788"/>
            <a:ext cx="248920" cy="2154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C631D1E-0808-4BFB-9710-F3685C742A1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00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CBB5ED-8EFD-4E6F-B81E-0EA7321F32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7300" y="1271588"/>
            <a:ext cx="7543800" cy="270668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B0EE5B-41E6-40AA-B79D-CECCE2FD32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7300" y="4083050"/>
            <a:ext cx="7543800" cy="1876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D8A610-E51D-457C-9FA4-0177AD348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32B586-54DA-453B-9634-57D7B6A50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CBBD95-0751-400E-897F-45A19A3DC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558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36CCB-4965-4DC0-B102-DB983E29E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124D93-154D-48E3-AC71-18543A3332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E8A4A-1F3D-49EA-92BA-6015891B5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E896B4-1F5A-4A01-A385-857BDA87A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D9CF2B-BC11-4ACB-9D91-DB5E7AAEF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487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01007-BBAE-4BB9-934E-444629130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938338"/>
            <a:ext cx="8675688" cy="32321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CCE3AA-29E4-4569-859D-EFFE73797B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5200650"/>
            <a:ext cx="8675688" cy="170021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63E3A-2582-4763-93EA-4B4F53B94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F68DC7-0C7F-40C4-862A-A4EB051F6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FFE1C8-002F-4922-BD5B-A98C37FC1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452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7200" y="89056"/>
            <a:ext cx="9144000" cy="1107996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br>
              <a:rPr lang="en-US" dirty="0"/>
            </a:b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36113"/>
            <a:ext cx="9144000" cy="553997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C956D0-934A-438F-8E9F-78A3ADBEBC94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59805" y="6773122"/>
            <a:ext cx="1999661" cy="44504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D2B594C-3A96-4933-87AB-06D65E3A1DE7}"/>
              </a:ext>
            </a:extLst>
          </p:cNvPr>
          <p:cNvSpPr/>
          <p:nvPr userDrawn="1"/>
        </p:nvSpPr>
        <p:spPr>
          <a:xfrm>
            <a:off x="457200" y="105460"/>
            <a:ext cx="9144000" cy="72097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0ECE3A-7530-49CE-9997-00B980B14902}"/>
              </a:ext>
            </a:extLst>
          </p:cNvPr>
          <p:cNvSpPr txBox="1"/>
          <p:nvPr userDrawn="1"/>
        </p:nvSpPr>
        <p:spPr>
          <a:xfrm>
            <a:off x="9144000" y="7344709"/>
            <a:ext cx="609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81D60167-4931-47E6-BA6A-407CBD079E47}" type="slidenum">
              <a:rPr kumimoji="0" lang="en-US" sz="1800" b="0" i="0" u="none" strike="noStrike" kern="1200" cap="none" spc="-5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ctr">
        <a:defRPr sz="240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97E141-29E1-49BB-ADAD-C70295FE3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4100" cy="1501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E889D9-1733-4A99-B655-CB8665DBC8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2068513"/>
            <a:ext cx="8674100" cy="49323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FAB426-74FE-4214-993F-749E9C5583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2150" y="7204075"/>
            <a:ext cx="2262188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B36681-E6FB-4DB2-AD94-9CCA029E0A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32163" y="7204075"/>
            <a:ext cx="3394075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CC3695-EB46-4DE1-A7D5-4C54609AEB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104063" y="7204075"/>
            <a:ext cx="2262187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31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phoenixnap.com/kb/change-bash-prompt-linux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en.wikipedia.org/wiki/Filter_(Unix)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wiki.bash-hackers.org/commands/builtin/printf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gular-expressions.info/reference.html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mputerhope.com/unix/uhistory.ht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tldp.org/LDP/abs/html/internal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57200" y="72435"/>
            <a:ext cx="9144000" cy="1354217"/>
          </a:xfrm>
        </p:spPr>
        <p:txBody>
          <a:bodyPr/>
          <a:lstStyle/>
          <a:p>
            <a:pPr eaLnBrk="1" hangingPunct="1"/>
            <a:r>
              <a:rPr lang="en-US" sz="4400" dirty="0"/>
              <a:t>CYBR 4423</a:t>
            </a:r>
            <a:br>
              <a:rPr lang="en-US" sz="4400" dirty="0"/>
            </a:br>
            <a:r>
              <a:rPr lang="en-US" sz="4400" dirty="0"/>
              <a:t>Linux/Unix Administration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94853BD-EB2F-7B99-2F43-AFCF5F7C3A33}"/>
              </a:ext>
            </a:extLst>
          </p:cNvPr>
          <p:cNvSpPr txBox="1">
            <a:spLocks/>
          </p:cNvSpPr>
          <p:nvPr/>
        </p:nvSpPr>
        <p:spPr>
          <a:xfrm>
            <a:off x="685800" y="2997510"/>
            <a:ext cx="7772400" cy="76174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>
            <a:lvl1pPr algn="ctr">
              <a:defRPr sz="4950" b="1" i="0">
                <a:solidFill>
                  <a:schemeClr val="tx1"/>
                </a:solidFill>
                <a:latin typeface="Arial Narrow"/>
                <a:ea typeface="+mj-ea"/>
                <a:cs typeface="Arial Narrow"/>
              </a:defRPr>
            </a:lvl1pPr>
          </a:lstStyle>
          <a:p>
            <a:r>
              <a:rPr lang="en-US" kern="0" dirty="0"/>
              <a:t>Linux Shell Basics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36F7F4-AB9E-02B4-4874-C4CB52CB0E5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Command Alias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An alias is a (usually short) name that the shell translates into another (usually longer) name or (complex) command. </a:t>
            </a:r>
          </a:p>
          <a:p>
            <a:pPr lvl="1"/>
            <a:r>
              <a:rPr lang="en-US" dirty="0"/>
              <a:t>Aliases allow you to define new commands.</a:t>
            </a:r>
          </a:p>
          <a:p>
            <a:pPr lvl="1"/>
            <a:endParaRPr lang="en-US" dirty="0"/>
          </a:p>
          <a:p>
            <a:r>
              <a:rPr lang="en-US" dirty="0"/>
              <a:t>Example</a:t>
            </a:r>
          </a:p>
          <a:p>
            <a:pPr lvl="1"/>
            <a:r>
              <a:rPr lang="en-US" dirty="0"/>
              <a:t>Enter “alias” without any argument to check the current aliases defined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377190" lvl="1"/>
            <a:endParaRPr lang="en-US" dirty="0"/>
          </a:p>
          <a:p>
            <a:r>
              <a:rPr lang="en-US" dirty="0"/>
              <a:t>When an alias hides the original command</a:t>
            </a:r>
          </a:p>
          <a:p>
            <a:pPr lvl="1"/>
            <a:r>
              <a:rPr lang="en-US" dirty="0"/>
              <a:t>Use “” (quotation mark) around the original command to avoid calling an alias</a:t>
            </a:r>
          </a:p>
          <a:p>
            <a:pPr lvl="1"/>
            <a:endParaRPr lang="en-US" dirty="0"/>
          </a:p>
          <a:p>
            <a:r>
              <a:rPr lang="en-US" dirty="0"/>
              <a:t>Remove alias</a:t>
            </a:r>
          </a:p>
          <a:p>
            <a:pPr lvl="1"/>
            <a:r>
              <a:rPr lang="en-US" dirty="0"/>
              <a:t>Use the "</a:t>
            </a:r>
            <a:r>
              <a:rPr lang="en-US" dirty="0" err="1"/>
              <a:t>unalias</a:t>
            </a:r>
            <a:r>
              <a:rPr lang="en-US" dirty="0"/>
              <a:t>" command followed by the alias name</a:t>
            </a:r>
          </a:p>
        </p:txBody>
      </p:sp>
      <p:pic>
        <p:nvPicPr>
          <p:cNvPr id="7" name="Picture 6" descr="Illustration of running results of command alias without any argument. " title="command alia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0" y="3803253"/>
            <a:ext cx="3384233" cy="142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1491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Command Search Path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515" y="1874521"/>
            <a:ext cx="8675370" cy="5034439"/>
          </a:xfrm>
        </p:spPr>
        <p:txBody>
          <a:bodyPr>
            <a:normAutofit/>
          </a:bodyPr>
          <a:lstStyle/>
          <a:p>
            <a:r>
              <a:rPr lang="en-US" dirty="0"/>
              <a:t>Search path</a:t>
            </a:r>
          </a:p>
          <a:p>
            <a:pPr lvl="1"/>
            <a:r>
              <a:rPr lang="en-US" dirty="0"/>
              <a:t>These are the directories to search when a command is entered without its path.</a:t>
            </a:r>
          </a:p>
          <a:p>
            <a:pPr lvl="1"/>
            <a:r>
              <a:rPr lang="en-US" dirty="0"/>
              <a:t>Paths are stored in the $PATH environment variable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377190" lvl="1"/>
            <a:endParaRPr lang="en-US" dirty="0"/>
          </a:p>
          <a:p>
            <a:pPr marL="377190" lvl="1"/>
            <a:endParaRPr lang="en-US" dirty="0"/>
          </a:p>
          <a:p>
            <a:pPr marL="377190" lvl="1"/>
            <a:endParaRPr lang="en-US" dirty="0"/>
          </a:p>
          <a:p>
            <a:pPr marL="377190" lvl="1"/>
            <a:endParaRPr lang="en-US" dirty="0"/>
          </a:p>
          <a:p>
            <a:pPr marL="377190"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To add a directory "/</a:t>
            </a:r>
            <a:r>
              <a:rPr lang="en-US" dirty="0" err="1"/>
              <a:t>dir</a:t>
            </a:r>
            <a:r>
              <a:rPr lang="en-US" dirty="0"/>
              <a:t>/path" to PATH</a:t>
            </a:r>
          </a:p>
          <a:p>
            <a:pPr marL="377190" lvl="1"/>
            <a:endParaRPr lang="en-US" dirty="0"/>
          </a:p>
        </p:txBody>
      </p:sp>
      <p:pic>
        <p:nvPicPr>
          <p:cNvPr id="5" name="Picture 4" descr="Illustration of echo $path command" title="Command Search Path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" y="3215640"/>
            <a:ext cx="9136380" cy="29337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Changing Command Prompt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837714"/>
            <a:ext cx="8686800" cy="5944086"/>
          </a:xfrm>
        </p:spPr>
        <p:txBody>
          <a:bodyPr>
            <a:normAutofit/>
          </a:bodyPr>
          <a:lstStyle/>
          <a:p>
            <a:r>
              <a:rPr lang="en-US" dirty="0"/>
              <a:t>Command prompt is usually used to display useful environment information such as</a:t>
            </a:r>
          </a:p>
          <a:p>
            <a:pPr lvl="1"/>
            <a:r>
              <a:rPr lang="en-US" dirty="0"/>
              <a:t>Current user, directory, date, etc.</a:t>
            </a:r>
          </a:p>
          <a:p>
            <a:pPr lvl="1"/>
            <a:endParaRPr lang="en-US" dirty="0"/>
          </a:p>
          <a:p>
            <a:r>
              <a:rPr lang="en-US" dirty="0"/>
              <a:t>Change the “PS1” </a:t>
            </a:r>
            <a:br>
              <a:rPr lang="en-US" dirty="0"/>
            </a:br>
            <a:r>
              <a:rPr lang="en-US" dirty="0"/>
              <a:t>variable to change </a:t>
            </a:r>
            <a:br>
              <a:rPr lang="en-US" dirty="0"/>
            </a:br>
            <a:r>
              <a:rPr lang="en-US" dirty="0"/>
              <a:t>command prompt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>
              <a:hlinkClick r:id="rId2"/>
            </a:endParaRPr>
          </a:p>
          <a:p>
            <a:endParaRPr lang="en-US" dirty="0">
              <a:hlinkClick r:id="rId2"/>
            </a:endParaRPr>
          </a:p>
          <a:p>
            <a:r>
              <a:rPr lang="en-US" dirty="0">
                <a:hlinkClick r:id="rId2"/>
              </a:rPr>
              <a:t>Reference</a:t>
            </a:r>
            <a:endParaRPr lang="en-US" dirty="0"/>
          </a:p>
        </p:txBody>
      </p:sp>
      <p:pic>
        <p:nvPicPr>
          <p:cNvPr id="5" name="Picture 4" descr="illustration of saving the original PS1 to a temporary variable &quot;save&quot;" title="Save the original PS1 to a temporary variable &quot;save&quot;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0440" y="3299460"/>
            <a:ext cx="5547836" cy="335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3367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Other Environmental Variables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Prompt statement</a:t>
            </a:r>
          </a:p>
          <a:p>
            <a:pPr lvl="1"/>
            <a:r>
              <a:rPr lang="en-US" dirty="0"/>
              <a:t>$PS1 - command prompt</a:t>
            </a:r>
          </a:p>
          <a:p>
            <a:pPr lvl="1"/>
            <a:r>
              <a:rPr lang="en-US" dirty="0"/>
              <a:t>$PS2 - command continuation prompt</a:t>
            </a:r>
          </a:p>
          <a:p>
            <a:pPr lvl="1"/>
            <a:endParaRPr lang="en-US" dirty="0"/>
          </a:p>
          <a:p>
            <a:r>
              <a:rPr lang="en-US" dirty="0"/>
              <a:t>Other commonly used ones</a:t>
            </a:r>
          </a:p>
          <a:p>
            <a:pPr lvl="1"/>
            <a:r>
              <a:rPr lang="en-US" dirty="0"/>
              <a:t>$SHELL	- current shell</a:t>
            </a:r>
          </a:p>
          <a:p>
            <a:pPr lvl="1"/>
            <a:r>
              <a:rPr lang="en-US" dirty="0"/>
              <a:t>$HOME 	- home directory</a:t>
            </a:r>
          </a:p>
          <a:p>
            <a:pPr lvl="1"/>
            <a:r>
              <a:rPr lang="en-US" dirty="0"/>
              <a:t>$PWD		- current working directory</a:t>
            </a:r>
          </a:p>
          <a:p>
            <a:pPr lvl="1"/>
            <a:r>
              <a:rPr lang="en-US" dirty="0"/>
              <a:t>$PATH		- command search path</a:t>
            </a:r>
          </a:p>
          <a:p>
            <a:pPr lvl="1"/>
            <a:endParaRPr lang="en-US" dirty="0"/>
          </a:p>
          <a:p>
            <a:r>
              <a:rPr lang="en-US" dirty="0"/>
              <a:t>Use "</a:t>
            </a:r>
            <a:r>
              <a:rPr lang="en-US" dirty="0" err="1"/>
              <a:t>printenv</a:t>
            </a:r>
            <a:r>
              <a:rPr lang="en-US" dirty="0"/>
              <a:t>" command to show all environmental variables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Input and Output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Every process has at least 3 communication channels available</a:t>
            </a:r>
          </a:p>
          <a:p>
            <a:pPr lvl="1"/>
            <a:r>
              <a:rPr lang="en-US" dirty="0"/>
              <a:t>“standard input” 	(STDIN)</a:t>
            </a:r>
          </a:p>
          <a:p>
            <a:pPr lvl="1"/>
            <a:r>
              <a:rPr lang="en-US" dirty="0"/>
              <a:t>“standard output” 	(STDOUT)</a:t>
            </a:r>
          </a:p>
          <a:p>
            <a:pPr lvl="1"/>
            <a:r>
              <a:rPr lang="en-US" dirty="0"/>
              <a:t>“standard error” 	(STDERR)</a:t>
            </a:r>
          </a:p>
          <a:p>
            <a:pPr lvl="1"/>
            <a:endParaRPr lang="en-US" dirty="0"/>
          </a:p>
          <a:p>
            <a:r>
              <a:rPr lang="en-US" dirty="0"/>
              <a:t>These channels are setup by the kernel, so the process itself doesn’t necessarily know them</a:t>
            </a:r>
          </a:p>
          <a:p>
            <a:pPr lvl="1"/>
            <a:r>
              <a:rPr lang="en-US" dirty="0"/>
              <a:t>Most commands accept their input from STDIN and write their output to STDOUT. They write error messages to STDERR</a:t>
            </a:r>
          </a:p>
          <a:p>
            <a:pPr lvl="1"/>
            <a:endParaRPr lang="en-US" dirty="0"/>
          </a:p>
          <a:p>
            <a:r>
              <a:rPr lang="en-US" dirty="0"/>
              <a:t>In the context of an interactive terminal window</a:t>
            </a:r>
          </a:p>
          <a:p>
            <a:pPr lvl="1"/>
            <a:r>
              <a:rPr lang="en-US" dirty="0"/>
              <a:t>STDIN normally reads from the keyboard</a:t>
            </a:r>
          </a:p>
          <a:p>
            <a:pPr lvl="1"/>
            <a:r>
              <a:rPr lang="en-US" dirty="0"/>
              <a:t>STDOUT and STDERR write their output to the screen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Reroute from/to Files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515" y="1199670"/>
            <a:ext cx="8675370" cy="5277330"/>
          </a:xfrm>
        </p:spPr>
        <p:txBody>
          <a:bodyPr/>
          <a:lstStyle/>
          <a:p>
            <a:r>
              <a:rPr lang="en-US" dirty="0"/>
              <a:t>Use “&gt;” to redirect screen output to files </a:t>
            </a:r>
          </a:p>
          <a:p>
            <a:pPr lvl="1"/>
            <a:r>
              <a:rPr lang="en-US" dirty="0"/>
              <a:t>Use “&gt;&gt;” to append to a file rather than to overwrite it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Use “&lt;” to get input from a file</a:t>
            </a:r>
          </a:p>
          <a:p>
            <a:pPr marL="377190" lvl="1"/>
            <a:endParaRPr lang="en-US" dirty="0"/>
          </a:p>
          <a:p>
            <a:endParaRPr lang="en-US" dirty="0"/>
          </a:p>
          <a:p>
            <a:r>
              <a:rPr lang="en-US" dirty="0"/>
              <a:t>Use “2&gt;” to redirect errors to a file</a:t>
            </a:r>
          </a:p>
          <a:p>
            <a:pPr lvl="1"/>
            <a:r>
              <a:rPr lang="en-US" dirty="0"/>
              <a:t>Use “/</a:t>
            </a:r>
            <a:r>
              <a:rPr lang="en-US" dirty="0" err="1"/>
              <a:t>dev</a:t>
            </a:r>
            <a:r>
              <a:rPr lang="en-US" dirty="0"/>
              <a:t>/null” if errors should be ignored</a:t>
            </a:r>
          </a:p>
        </p:txBody>
      </p:sp>
      <p:pic>
        <p:nvPicPr>
          <p:cNvPr id="5" name="Picture 4" descr="Illustration of using &quot;&gt;&gt;&quot; to append to a file" title="Use &quot;&gt;&gt;&quot;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569" y="1981200"/>
            <a:ext cx="5500688" cy="1142048"/>
          </a:xfrm>
          <a:prstGeom prst="rect">
            <a:avLst/>
          </a:prstGeom>
        </p:spPr>
      </p:pic>
      <p:pic>
        <p:nvPicPr>
          <p:cNvPr id="7" name="Picture 6" descr="Illustration fo use &quot;&lt;&quot; to get input from a file" title="Use &quot;&lt;&quot;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5471" y="3537823"/>
            <a:ext cx="5437823" cy="696753"/>
          </a:xfrm>
          <a:prstGeom prst="rect">
            <a:avLst/>
          </a:prstGeom>
        </p:spPr>
      </p:pic>
      <p:pic>
        <p:nvPicPr>
          <p:cNvPr id="10" name="Picture 9" descr="Use &quot;2&gt;&quot; to redirect errors to a file" title="Use &quot;2&gt;&quot;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5459" y="5257800"/>
            <a:ext cx="5479733" cy="105822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Pipe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Pipe operator: |</a:t>
            </a:r>
          </a:p>
          <a:p>
            <a:pPr lvl="1"/>
            <a:r>
              <a:rPr lang="en-US" dirty="0"/>
              <a:t>To connect the STDOUT of one command to the STDIN of another</a:t>
            </a:r>
          </a:p>
          <a:p>
            <a:pPr marL="377190" lvl="1"/>
            <a:endParaRPr lang="en-US" dirty="0"/>
          </a:p>
          <a:p>
            <a:pPr marL="377190" lvl="1"/>
            <a:endParaRPr lang="en-US" dirty="0"/>
          </a:p>
          <a:p>
            <a:pPr marL="377190" lvl="1"/>
            <a:endParaRPr lang="en-US" dirty="0"/>
          </a:p>
          <a:p>
            <a:pPr marL="377190" lvl="1"/>
            <a:endParaRPr lang="en-US" dirty="0"/>
          </a:p>
          <a:p>
            <a:pPr marL="377190" lvl="1"/>
            <a:endParaRPr lang="en-US" dirty="0"/>
          </a:p>
          <a:p>
            <a:r>
              <a:rPr lang="en-US" dirty="0"/>
              <a:t>Filter</a:t>
            </a:r>
          </a:p>
          <a:p>
            <a:pPr lvl="1"/>
            <a:r>
              <a:rPr lang="en-US" dirty="0"/>
              <a:t>Any well-behaved command that reads STDIN and writes STDOUT can be used as a filter (that is, a component of a pipeline) to process data.</a:t>
            </a:r>
          </a:p>
          <a:p>
            <a:pPr lvl="1"/>
            <a:r>
              <a:rPr lang="en-US" dirty="0"/>
              <a:t>Common filter commands: </a:t>
            </a:r>
          </a:p>
          <a:p>
            <a:pPr lvl="2"/>
            <a:r>
              <a:rPr lang="en-US" dirty="0"/>
              <a:t>grep, </a:t>
            </a:r>
            <a:r>
              <a:rPr lang="en-US" dirty="0" err="1"/>
              <a:t>wc</a:t>
            </a:r>
            <a:r>
              <a:rPr lang="en-US" dirty="0"/>
              <a:t>, head, tail, tee, cut, sort, </a:t>
            </a:r>
            <a:r>
              <a:rPr lang="en-US" dirty="0" err="1"/>
              <a:t>tr</a:t>
            </a:r>
            <a:r>
              <a:rPr lang="en-US" dirty="0"/>
              <a:t>, cat</a:t>
            </a:r>
          </a:p>
          <a:p>
            <a:pPr lvl="2"/>
            <a:r>
              <a:rPr lang="en-US" dirty="0">
                <a:hlinkClick r:id="rId2"/>
              </a:rPr>
              <a:t>Unix Filter</a:t>
            </a:r>
            <a:endParaRPr lang="en-US" dirty="0"/>
          </a:p>
        </p:txBody>
      </p:sp>
      <p:pic>
        <p:nvPicPr>
          <p:cNvPr id="6" name="Picture 5" descr="Illustration of the pipe operator to connect the STDOUT of one command to the STDIN of another. " title="Pipe operator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2438400"/>
            <a:ext cx="5647373" cy="97440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More Pipe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9007" y="914400"/>
            <a:ext cx="8675370" cy="5364480"/>
          </a:xfrm>
        </p:spPr>
        <p:txBody>
          <a:bodyPr>
            <a:normAutofit/>
          </a:bodyPr>
          <a:lstStyle/>
          <a:p>
            <a:r>
              <a:rPr lang="en-US" dirty="0"/>
              <a:t>If file list is too long, use "less" to see them in pages.</a:t>
            </a:r>
          </a:p>
          <a:p>
            <a:pPr marL="377190"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Count how many files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r>
              <a:rPr lang="en-US" dirty="0"/>
              <a:t>Look for subdirectories – the first letter in each file is "d" for directories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r>
              <a:rPr lang="en-US" dirty="0"/>
              <a:t>Provide a value to a program reads from user put</a:t>
            </a:r>
          </a:p>
        </p:txBody>
      </p:sp>
      <p:pic>
        <p:nvPicPr>
          <p:cNvPr id="8" name="Picture 7" descr="Illustration of using less option in ls command" title="use less o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1312765"/>
            <a:ext cx="5542598" cy="768141"/>
          </a:xfrm>
          <a:prstGeom prst="rect">
            <a:avLst/>
          </a:prstGeom>
        </p:spPr>
      </p:pic>
      <p:pic>
        <p:nvPicPr>
          <p:cNvPr id="9" name="Picture 8" descr="Illustration of how to count the number of files " title="Count fil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8890" y="2509359"/>
            <a:ext cx="5563553" cy="890588"/>
          </a:xfrm>
          <a:prstGeom prst="rect">
            <a:avLst/>
          </a:prstGeom>
        </p:spPr>
      </p:pic>
      <p:pic>
        <p:nvPicPr>
          <p:cNvPr id="10" name="Picture 9" descr="Illustration of how to look for subdirectories. " title="look for subdirectori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1755" y="4409946"/>
            <a:ext cx="5500688" cy="74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2143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grep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8225" y="838200"/>
            <a:ext cx="8839200" cy="4923491"/>
          </a:xfrm>
        </p:spPr>
        <p:txBody>
          <a:bodyPr>
            <a:normAutofit/>
          </a:bodyPr>
          <a:lstStyle/>
          <a:p>
            <a:r>
              <a:rPr lang="en-US" dirty="0"/>
              <a:t>grep is used to find text within files</a:t>
            </a:r>
          </a:p>
          <a:p>
            <a:pPr lvl="1"/>
            <a:endParaRPr lang="en-US" dirty="0"/>
          </a:p>
          <a:p>
            <a:r>
              <a:rPr lang="en-US" i="1" dirty="0"/>
              <a:t>grep [options] PATTERN [FILE...]</a:t>
            </a:r>
          </a:p>
          <a:p>
            <a:pPr lvl="1"/>
            <a:endParaRPr lang="en-US" dirty="0"/>
          </a:p>
          <a:p>
            <a:r>
              <a:rPr lang="en-US" dirty="0"/>
              <a:t>Options</a:t>
            </a:r>
          </a:p>
          <a:p>
            <a:pPr lvl="1"/>
            <a:r>
              <a:rPr lang="en-US" dirty="0"/>
              <a:t>-</a:t>
            </a:r>
            <a:r>
              <a:rPr lang="en-US" dirty="0" err="1"/>
              <a:t>i</a:t>
            </a:r>
            <a:r>
              <a:rPr lang="en-US" dirty="0"/>
              <a:t>	ignore case</a:t>
            </a:r>
          </a:p>
          <a:p>
            <a:pPr lvl="1"/>
            <a:r>
              <a:rPr lang="en-US" dirty="0"/>
              <a:t>-w	whole word</a:t>
            </a:r>
          </a:p>
          <a:p>
            <a:pPr lvl="1"/>
            <a:r>
              <a:rPr lang="en-US" dirty="0"/>
              <a:t>-v	reverse results</a:t>
            </a:r>
          </a:p>
          <a:p>
            <a:pPr lvl="1"/>
            <a:r>
              <a:rPr lang="en-US" dirty="0"/>
              <a:t>-o	resulted phrase only</a:t>
            </a:r>
          </a:p>
          <a:p>
            <a:pPr lvl="1"/>
            <a:endParaRPr lang="en-US" dirty="0"/>
          </a:p>
          <a:p>
            <a:r>
              <a:rPr lang="en-US" dirty="0"/>
              <a:t>Pattern</a:t>
            </a:r>
          </a:p>
          <a:p>
            <a:pPr lvl="1"/>
            <a:r>
              <a:rPr lang="en-US" dirty="0"/>
              <a:t>Strings or regular expressions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924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More grep Examples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8225" y="838200"/>
            <a:ext cx="8839200" cy="4114800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File name ending with ".jpg“</a:t>
            </a:r>
          </a:p>
          <a:p>
            <a:pPr lvl="0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0"/>
            <a:r>
              <a:rPr lang="en-US" dirty="0"/>
              <a:t>Get only the match part, not the whole line (-o option)</a:t>
            </a:r>
          </a:p>
          <a:p>
            <a:pPr lvl="0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6" name="Picture 5" descr="Illustration of grep" title="file name eding with &quot;.jpg&quot;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7874" y="1281912"/>
            <a:ext cx="5731193" cy="806768"/>
          </a:xfrm>
          <a:prstGeom prst="rect">
            <a:avLst/>
          </a:prstGeom>
        </p:spPr>
      </p:pic>
      <p:pic>
        <p:nvPicPr>
          <p:cNvPr id="7" name="Picture 6" descr="Illustration of grep with o option" title="grep with o o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198" y="2636427"/>
            <a:ext cx="5563553" cy="74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070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Shell</a:t>
            </a:r>
          </a:p>
          <a:p>
            <a:pPr lvl="1"/>
            <a:r>
              <a:rPr lang="en-US" dirty="0"/>
              <a:t>Shell </a:t>
            </a:r>
            <a:r>
              <a:rPr lang="en-US" dirty="0" err="1"/>
              <a:t>builtin</a:t>
            </a:r>
            <a:r>
              <a:rPr lang="en-US" dirty="0"/>
              <a:t> commands</a:t>
            </a:r>
          </a:p>
          <a:p>
            <a:pPr lvl="1"/>
            <a:r>
              <a:rPr lang="en-US" dirty="0"/>
              <a:t>Command line scripting</a:t>
            </a:r>
          </a:p>
          <a:p>
            <a:pPr lvl="1"/>
            <a:endParaRPr lang="en-US" dirty="0"/>
          </a:p>
          <a:p>
            <a:r>
              <a:rPr lang="en-US" dirty="0"/>
              <a:t>Bash scripting basics</a:t>
            </a:r>
          </a:p>
          <a:p>
            <a:pPr lvl="1"/>
            <a:r>
              <a:rPr lang="en-US" dirty="0"/>
              <a:t>Input/output </a:t>
            </a:r>
          </a:p>
          <a:p>
            <a:pPr lvl="1"/>
            <a:r>
              <a:rPr lang="en-US" dirty="0"/>
              <a:t>Piping</a:t>
            </a:r>
          </a:p>
          <a:p>
            <a:pPr lvl="1"/>
            <a:r>
              <a:rPr lang="en-US" dirty="0"/>
              <a:t>Variables and data types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8760"/>
            <a:ext cx="9144000" cy="553998"/>
          </a:xfrm>
        </p:spPr>
        <p:txBody>
          <a:bodyPr/>
          <a:lstStyle/>
          <a:p>
            <a:r>
              <a:rPr lang="en-US" dirty="0"/>
              <a:t>Variables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515" y="642759"/>
            <a:ext cx="8675370" cy="3319642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Variable naming</a:t>
            </a:r>
          </a:p>
          <a:p>
            <a:pPr lvl="1"/>
            <a:r>
              <a:rPr lang="en-US" dirty="0"/>
              <a:t>Variable names are case sensitive</a:t>
            </a:r>
          </a:p>
          <a:p>
            <a:pPr lvl="1"/>
            <a:r>
              <a:rPr lang="en-US" dirty="0"/>
              <a:t>All-caps names typically suggest environment variables or variables read from global configuration files</a:t>
            </a:r>
          </a:p>
          <a:p>
            <a:pPr lvl="1"/>
            <a:r>
              <a:rPr lang="en-US" dirty="0"/>
              <a:t>Local variables are all-lowercase with components separated by underscores</a:t>
            </a:r>
          </a:p>
          <a:p>
            <a:pPr lvl="1"/>
            <a:endParaRPr lang="en-US" dirty="0"/>
          </a:p>
          <a:p>
            <a:r>
              <a:rPr lang="en-US" dirty="0"/>
              <a:t>Assignment</a:t>
            </a:r>
          </a:p>
          <a:p>
            <a:pPr lvl="1"/>
            <a:r>
              <a:rPr lang="en-US" dirty="0"/>
              <a:t>All variables are of the string data type when assigned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Referencing variables</a:t>
            </a:r>
          </a:p>
          <a:p>
            <a:pPr lvl="1"/>
            <a:r>
              <a:rPr lang="en-US" dirty="0"/>
              <a:t>Use the “$”+variable name</a:t>
            </a:r>
          </a:p>
          <a:p>
            <a:pPr lvl="1"/>
            <a:r>
              <a:rPr lang="en-US" dirty="0"/>
              <a:t>Use {} around variable name optionally</a:t>
            </a:r>
          </a:p>
        </p:txBody>
      </p:sp>
      <p:pic>
        <p:nvPicPr>
          <p:cNvPr id="5" name="Picture 4" descr="All variables are of the string type when assigned" title="Variable assignmen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480" y="4204489"/>
            <a:ext cx="6496050" cy="1005840"/>
          </a:xfrm>
          <a:prstGeom prst="rect">
            <a:avLst/>
          </a:prstGeom>
        </p:spPr>
      </p:pic>
      <p:pic>
        <p:nvPicPr>
          <p:cNvPr id="9" name="Picture 8" descr="Illustration of referencing variables" title="referencing variabl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5505581"/>
            <a:ext cx="6338888" cy="99536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0258"/>
            <a:ext cx="9220200" cy="553998"/>
          </a:xfrm>
        </p:spPr>
        <p:txBody>
          <a:bodyPr/>
          <a:lstStyle/>
          <a:p>
            <a:r>
              <a:rPr lang="en-US"/>
              <a:t>I/O Command: echo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515" y="990600"/>
            <a:ext cx="8675370" cy="3139321"/>
          </a:xfrm>
        </p:spPr>
        <p:txBody>
          <a:bodyPr/>
          <a:lstStyle/>
          <a:p>
            <a:r>
              <a:rPr lang="en-US" dirty="0"/>
              <a:t>Use echo command to send results to “STDOUT”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Multiple arguments followed</a:t>
            </a:r>
          </a:p>
          <a:p>
            <a:pPr lvl="1"/>
            <a:endParaRPr lang="en-US" dirty="0"/>
          </a:p>
        </p:txBody>
      </p:sp>
      <p:pic>
        <p:nvPicPr>
          <p:cNvPr id="6" name="Picture 5" descr="Illustration of echo command with one variable" title="echo with one argumen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737" y="1690242"/>
            <a:ext cx="6862763" cy="1157763"/>
          </a:xfrm>
          <a:prstGeom prst="rect">
            <a:avLst/>
          </a:prstGeom>
        </p:spPr>
      </p:pic>
      <p:pic>
        <p:nvPicPr>
          <p:cNvPr id="10" name="Picture 9" descr="Illustration of echo command with two variable" title="echo with two argument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520" y="4128776"/>
            <a:ext cx="6904673" cy="183356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I/O Command: </a:t>
            </a:r>
            <a:r>
              <a:rPr lang="en-US" dirty="0" err="1"/>
              <a:t>printf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0140" y="838200"/>
            <a:ext cx="8675370" cy="2492990"/>
          </a:xfrm>
        </p:spPr>
        <p:txBody>
          <a:bodyPr/>
          <a:lstStyle/>
          <a:p>
            <a:r>
              <a:rPr lang="en-US" dirty="0"/>
              <a:t>Similar to “echo”, but with some formatting</a:t>
            </a:r>
          </a:p>
          <a:p>
            <a:pPr lvl="1"/>
            <a:r>
              <a:rPr lang="en-US" dirty="0"/>
              <a:t>\t	tab</a:t>
            </a:r>
          </a:p>
          <a:p>
            <a:pPr lvl="1"/>
            <a:r>
              <a:rPr lang="en-US" dirty="0"/>
              <a:t>\n	new line</a:t>
            </a:r>
          </a:p>
          <a:p>
            <a:pPr marL="377190" lvl="1"/>
            <a:endParaRPr lang="en-US" dirty="0"/>
          </a:p>
          <a:p>
            <a:r>
              <a:rPr lang="en-US" dirty="0"/>
              <a:t> Format controls reference: use man or visit</a:t>
            </a:r>
          </a:p>
          <a:p>
            <a:pPr lvl="1"/>
            <a:r>
              <a:rPr lang="en-US" dirty="0">
                <a:hlinkClick r:id="rId2"/>
              </a:rPr>
              <a:t>The </a:t>
            </a:r>
            <a:r>
              <a:rPr lang="en-US" dirty="0" err="1">
                <a:hlinkClick r:id="rId2"/>
              </a:rPr>
              <a:t>printf</a:t>
            </a:r>
            <a:r>
              <a:rPr lang="en-US" dirty="0">
                <a:hlinkClick r:id="rId2"/>
              </a:rPr>
              <a:t> command</a:t>
            </a:r>
            <a:endParaRPr lang="en-US" dirty="0"/>
          </a:p>
          <a:p>
            <a:endParaRPr lang="en-US" dirty="0"/>
          </a:p>
        </p:txBody>
      </p:sp>
      <p:pic>
        <p:nvPicPr>
          <p:cNvPr id="6" name="Picture 5" descr="Illustration of using printf command" title="printf comman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140" y="3124200"/>
            <a:ext cx="8511540" cy="206406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I/O Command: read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867862"/>
            <a:ext cx="8382000" cy="1951538"/>
          </a:xfrm>
        </p:spPr>
        <p:txBody>
          <a:bodyPr>
            <a:normAutofit/>
          </a:bodyPr>
          <a:lstStyle/>
          <a:p>
            <a:r>
              <a:rPr lang="en-US" dirty="0"/>
              <a:t>Accept user input from the keyboard and save it to a variable</a:t>
            </a:r>
          </a:p>
          <a:p>
            <a:pPr lvl="1"/>
            <a:r>
              <a:rPr lang="en-US" dirty="0"/>
              <a:t>Use -p option for input prompt</a:t>
            </a:r>
          </a:p>
          <a:p>
            <a:pPr lvl="1"/>
            <a:endParaRPr lang="en-US" dirty="0"/>
          </a:p>
        </p:txBody>
      </p:sp>
      <p:pic>
        <p:nvPicPr>
          <p:cNvPr id="5" name="Picture 4" descr="Illustration of read command with -p option.  " title="read comman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383" y="3340552"/>
            <a:ext cx="7535634" cy="229768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Double and Single Quotes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690381"/>
            <a:ext cx="8839200" cy="2433819"/>
          </a:xfrm>
        </p:spPr>
        <p:txBody>
          <a:bodyPr>
            <a:normAutofit/>
          </a:bodyPr>
          <a:lstStyle/>
          <a:p>
            <a:r>
              <a:rPr lang="en-US" dirty="0"/>
              <a:t>The shell treats strings enclosed in single and double quotes similarly, except that double-quoted strings are subject to globbing – a pattern matching behavior like:</a:t>
            </a:r>
          </a:p>
          <a:p>
            <a:pPr lvl="1"/>
            <a:r>
              <a:rPr lang="en-US" dirty="0"/>
              <a:t>The expansion of filename-matching metacharacters such as * and ?</a:t>
            </a:r>
          </a:p>
          <a:p>
            <a:pPr lvl="1"/>
            <a:r>
              <a:rPr lang="en-US" dirty="0"/>
              <a:t>Variable expansion $</a:t>
            </a:r>
          </a:p>
          <a:p>
            <a:pPr lvl="1"/>
            <a:r>
              <a:rPr lang="en-US" dirty="0"/>
              <a:t>Command history ! </a:t>
            </a:r>
          </a:p>
          <a:p>
            <a:pPr lvl="1"/>
            <a:endParaRPr lang="en-US" dirty="0"/>
          </a:p>
        </p:txBody>
      </p:sp>
      <p:pic>
        <p:nvPicPr>
          <p:cNvPr id="8" name="Picture 7" descr="Illustration of double-quoted strings that are subject to globbing. " title="Double and Single Quot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2924652"/>
            <a:ext cx="6485573" cy="344709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Capture Command Output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6741" y="1143000"/>
            <a:ext cx="8785859" cy="3855720"/>
          </a:xfrm>
        </p:spPr>
        <p:txBody>
          <a:bodyPr>
            <a:normAutofit/>
          </a:bodyPr>
          <a:lstStyle/>
          <a:p>
            <a:r>
              <a:rPr lang="en-US" dirty="0"/>
              <a:t>``</a:t>
            </a:r>
          </a:p>
          <a:p>
            <a:pPr lvl="1"/>
            <a:r>
              <a:rPr lang="en-US" dirty="0"/>
              <a:t>Back quotes (or back-ticks), are similar to double quotes, but they have the additional effect of executing the contents of the string as a shell command and replacing the string with the command’s output. </a:t>
            </a:r>
          </a:p>
          <a:p>
            <a:pPr marL="377190" lvl="1"/>
            <a:endParaRPr lang="en-US" dirty="0"/>
          </a:p>
          <a:p>
            <a:pPr marL="377190" lvl="1"/>
            <a:endParaRPr lang="en-US" dirty="0"/>
          </a:p>
          <a:p>
            <a:pPr lvl="1"/>
            <a:endParaRPr lang="en-US" dirty="0"/>
          </a:p>
          <a:p>
            <a:pPr lvl="1">
              <a:buNone/>
            </a:pPr>
            <a:endParaRPr lang="en-US" dirty="0"/>
          </a:p>
          <a:p>
            <a:r>
              <a:rPr lang="en-US" dirty="0"/>
              <a:t>$()</a:t>
            </a:r>
          </a:p>
          <a:p>
            <a:pPr lvl="1"/>
            <a:r>
              <a:rPr lang="en-US" dirty="0"/>
              <a:t>Another form of command substitution</a:t>
            </a:r>
          </a:p>
          <a:p>
            <a:pPr lvl="1"/>
            <a:endParaRPr lang="en-US" dirty="0"/>
          </a:p>
        </p:txBody>
      </p:sp>
      <p:pic>
        <p:nvPicPr>
          <p:cNvPr id="5" name="Picture 4" descr="Back quotes (or back-ticks), are similar to double quotes, but they have the additional effect of executing the contents of the string as a shell command and replacing the string with the command’s output.  " title="back quot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450" y="2133600"/>
            <a:ext cx="8898150" cy="1288733"/>
          </a:xfrm>
          <a:prstGeom prst="rect">
            <a:avLst/>
          </a:prstGeom>
        </p:spPr>
      </p:pic>
      <p:pic>
        <p:nvPicPr>
          <p:cNvPr id="6" name="Picture 5" descr="Another form of command substitution using $()" title="$(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863" y="4267200"/>
            <a:ext cx="8329613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Key concepts</a:t>
            </a:r>
          </a:p>
          <a:p>
            <a:pPr lvl="1"/>
            <a:r>
              <a:rPr lang="en-US" dirty="0"/>
              <a:t>Command-line scripting</a:t>
            </a:r>
          </a:p>
          <a:p>
            <a:pPr lvl="1"/>
            <a:r>
              <a:rPr lang="en-US" dirty="0"/>
              <a:t>I/O channels: </a:t>
            </a:r>
            <a:r>
              <a:rPr lang="en-US" dirty="0" err="1"/>
              <a:t>stdin</a:t>
            </a:r>
            <a:r>
              <a:rPr lang="en-US" dirty="0"/>
              <a:t>, </a:t>
            </a:r>
            <a:r>
              <a:rPr lang="en-US" dirty="0" err="1"/>
              <a:t>stdout</a:t>
            </a:r>
            <a:r>
              <a:rPr lang="en-US" dirty="0"/>
              <a:t>, </a:t>
            </a:r>
            <a:r>
              <a:rPr lang="en-US" dirty="0" err="1"/>
              <a:t>stderr</a:t>
            </a:r>
            <a:endParaRPr lang="en-US" dirty="0"/>
          </a:p>
          <a:p>
            <a:pPr lvl="1"/>
            <a:r>
              <a:rPr lang="en-US" dirty="0"/>
              <a:t>Pipe</a:t>
            </a:r>
          </a:p>
          <a:p>
            <a:pPr lvl="1"/>
            <a:r>
              <a:rPr lang="en-US" dirty="0"/>
              <a:t>Environmental variable</a:t>
            </a:r>
          </a:p>
          <a:p>
            <a:pPr lvl="1"/>
            <a:endParaRPr lang="en-US" dirty="0"/>
          </a:p>
          <a:p>
            <a:r>
              <a:rPr lang="en-US" dirty="0"/>
              <a:t>Key skills: write simple command-line shell scripts utilizing the following elements</a:t>
            </a:r>
          </a:p>
          <a:p>
            <a:pPr lvl="1"/>
            <a:r>
              <a:rPr lang="en-US" dirty="0"/>
              <a:t>Channel operators: &gt; &lt; &gt;&gt; 2&gt; | </a:t>
            </a:r>
          </a:p>
          <a:p>
            <a:pPr lvl="1"/>
            <a:r>
              <a:rPr lang="en-US" dirty="0"/>
              <a:t>Variables</a:t>
            </a:r>
          </a:p>
          <a:p>
            <a:pPr lvl="1"/>
            <a:r>
              <a:rPr lang="en-US" dirty="0"/>
              <a:t>Shell </a:t>
            </a:r>
            <a:r>
              <a:rPr lang="en-US" dirty="0" err="1"/>
              <a:t>builtin</a:t>
            </a:r>
            <a:r>
              <a:rPr lang="en-US" dirty="0"/>
              <a:t> commands</a:t>
            </a:r>
          </a:p>
          <a:p>
            <a:pPr lvl="2"/>
            <a:r>
              <a:rPr lang="en-US" dirty="0"/>
              <a:t>echo, </a:t>
            </a:r>
            <a:r>
              <a:rPr lang="en-US" dirty="0" err="1"/>
              <a:t>printf</a:t>
            </a:r>
            <a:r>
              <a:rPr lang="en-US" dirty="0"/>
              <a:t>, read, bash, alias</a:t>
            </a:r>
          </a:p>
          <a:p>
            <a:pPr lvl="1"/>
            <a:r>
              <a:rPr lang="en-US" dirty="0"/>
              <a:t>Commands: man, type, which, </a:t>
            </a:r>
            <a:r>
              <a:rPr lang="en-US" dirty="0" err="1"/>
              <a:t>whereis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Regular Expression for Searching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Regular Expression (</a:t>
            </a:r>
            <a:r>
              <a:rPr lang="en-US" dirty="0" err="1"/>
              <a:t>Regex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Looking for text patterns</a:t>
            </a:r>
          </a:p>
          <a:p>
            <a:pPr lvl="1"/>
            <a:r>
              <a:rPr lang="en-US" dirty="0"/>
              <a:t>Commonly used for string search</a:t>
            </a:r>
          </a:p>
          <a:p>
            <a:pPr lvl="1"/>
            <a:endParaRPr lang="en-US" dirty="0"/>
          </a:p>
          <a:p>
            <a:r>
              <a:rPr lang="en-US" dirty="0"/>
              <a:t>Use with “grep”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>
                <a:hlinkClick r:id="rId3"/>
              </a:rPr>
              <a:t>References</a:t>
            </a:r>
            <a:endParaRPr lang="en-US" dirty="0"/>
          </a:p>
          <a:p>
            <a:pPr marL="377190" lvl="1"/>
            <a:endParaRPr lang="en-US" dirty="0"/>
          </a:p>
        </p:txBody>
      </p:sp>
      <p:pic>
        <p:nvPicPr>
          <p:cNvPr id="6" name="Picture 5" descr="Example of using with grep" title="Use with gre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020" y="4112339"/>
            <a:ext cx="5563553" cy="806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2431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 err="1"/>
              <a:t>Regex</a:t>
            </a:r>
            <a:r>
              <a:rPr lang="en-US" dirty="0"/>
              <a:t> Quick Guide</a:t>
            </a:r>
          </a:p>
        </p:txBody>
      </p:sp>
      <p:pic>
        <p:nvPicPr>
          <p:cNvPr id="4" name="Picture 3" descr="List of metacharacters and their meaning" title="Regex Quick Gu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825" y="1143000"/>
            <a:ext cx="8382000" cy="5196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300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Shell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 Unix/Linux shell is a piece of software (command-line interpreter) that provides an interface for users to access the services of the OS kernel</a:t>
            </a:r>
          </a:p>
          <a:p>
            <a:pPr lvl="1"/>
            <a:endParaRPr lang="en-US" dirty="0"/>
          </a:p>
          <a:p>
            <a:r>
              <a:rPr lang="en-US" dirty="0"/>
              <a:t>Major shells</a:t>
            </a:r>
          </a:p>
          <a:p>
            <a:pPr lvl="1"/>
            <a:r>
              <a:rPr lang="en-US" dirty="0"/>
              <a:t>Bourne shell compatibles</a:t>
            </a:r>
          </a:p>
          <a:p>
            <a:pPr lvl="2"/>
            <a:r>
              <a:rPr lang="en-US" dirty="0"/>
              <a:t>Bourne shell: 			/bin/</a:t>
            </a:r>
            <a:r>
              <a:rPr lang="en-US" dirty="0" err="1"/>
              <a:t>sh</a:t>
            </a:r>
            <a:endParaRPr lang="en-US" dirty="0"/>
          </a:p>
          <a:p>
            <a:pPr lvl="2"/>
            <a:r>
              <a:rPr lang="en-US" dirty="0"/>
              <a:t>Bash (Bourne-Again shell):	/bin/bash</a:t>
            </a:r>
          </a:p>
          <a:p>
            <a:pPr lvl="1"/>
            <a:r>
              <a:rPr lang="en-US" dirty="0"/>
              <a:t>C Shell (</a:t>
            </a:r>
            <a:r>
              <a:rPr lang="en-US" dirty="0" err="1"/>
              <a:t>csh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See the /etc/shells file for valid shells (not installed shells)</a:t>
            </a:r>
          </a:p>
          <a:p>
            <a:pPr lvl="1"/>
            <a:endParaRPr lang="en-US" dirty="0"/>
          </a:p>
          <a:p>
            <a:r>
              <a:rPr lang="en-US" dirty="0"/>
              <a:t>Ubuntu (and most Linux </a:t>
            </a:r>
            <a:r>
              <a:rPr lang="en-US" dirty="0" err="1"/>
              <a:t>distros</a:t>
            </a:r>
            <a:r>
              <a:rPr lang="en-US" dirty="0"/>
              <a:t>) uses bash as the default shell</a:t>
            </a:r>
          </a:p>
          <a:p>
            <a:pPr lvl="1"/>
            <a:r>
              <a:rPr lang="en-US" dirty="0"/>
              <a:t>You can switch to a different shell at any time use the "</a:t>
            </a:r>
            <a:r>
              <a:rPr lang="en-US" dirty="0" err="1"/>
              <a:t>chsh</a:t>
            </a:r>
            <a:r>
              <a:rPr lang="en-US" dirty="0"/>
              <a:t>" command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Command Execution</a:t>
            </a:r>
          </a:p>
        </p:txBody>
      </p:sp>
      <p:pic>
        <p:nvPicPr>
          <p:cNvPr id="5" name="Picture 4" descr="Illustration of the process of executing a command.  " title="command Execu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143000"/>
            <a:ext cx="7887652" cy="491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69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pPr lvl="0"/>
            <a:r>
              <a:rPr lang="en-US" dirty="0"/>
              <a:t>Get Command Reference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515" y="2134803"/>
            <a:ext cx="8675370" cy="4774156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man</a:t>
            </a:r>
          </a:p>
          <a:p>
            <a:pPr lvl="1"/>
            <a:r>
              <a:rPr lang="en-US" dirty="0"/>
              <a:t>View command manuals (press "q" to exit)</a:t>
            </a:r>
          </a:p>
          <a:p>
            <a:pPr lvl="1"/>
            <a:endParaRPr lang="en-US" dirty="0"/>
          </a:p>
          <a:p>
            <a:pPr lvl="0"/>
            <a:r>
              <a:rPr lang="en-US" dirty="0"/>
              <a:t>type</a:t>
            </a:r>
          </a:p>
          <a:p>
            <a:pPr lvl="1"/>
            <a:r>
              <a:rPr lang="en-US" dirty="0"/>
              <a:t>Show the type of a command</a:t>
            </a:r>
          </a:p>
          <a:p>
            <a:pPr lvl="1"/>
            <a:endParaRPr lang="en-US" dirty="0"/>
          </a:p>
          <a:p>
            <a:r>
              <a:rPr lang="en-US" dirty="0"/>
              <a:t>which</a:t>
            </a:r>
          </a:p>
          <a:p>
            <a:pPr lvl="1"/>
            <a:r>
              <a:rPr lang="en-US" dirty="0"/>
              <a:t>Show the file location of a </a:t>
            </a:r>
            <a:br>
              <a:rPr lang="en-US" dirty="0"/>
            </a:br>
            <a:r>
              <a:rPr lang="en-US" dirty="0"/>
              <a:t>command.</a:t>
            </a:r>
          </a:p>
          <a:p>
            <a:pPr lvl="1"/>
            <a:endParaRPr lang="en-US" dirty="0"/>
          </a:p>
          <a:p>
            <a:r>
              <a:rPr lang="en-US" dirty="0" err="1"/>
              <a:t>whereis</a:t>
            </a:r>
            <a:endParaRPr lang="en-US" dirty="0"/>
          </a:p>
          <a:p>
            <a:pPr lvl="1"/>
            <a:r>
              <a:rPr lang="en-US" dirty="0"/>
              <a:t>Locate binary, source, manual, configuration, and other files related to a command.</a:t>
            </a:r>
          </a:p>
        </p:txBody>
      </p:sp>
      <p:pic>
        <p:nvPicPr>
          <p:cNvPr id="5" name="Picture 4" descr="Illustration of how to get command references. " title="Command Referen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100" y="2880360"/>
            <a:ext cx="4667726" cy="318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061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Basic Command Operations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Auto completion: use tab key</a:t>
            </a:r>
          </a:p>
          <a:p>
            <a:pPr lvl="1"/>
            <a:r>
              <a:rPr lang="en-US" dirty="0"/>
              <a:t>No need to type all characters!</a:t>
            </a:r>
          </a:p>
          <a:p>
            <a:pPr lvl="1"/>
            <a:r>
              <a:rPr lang="en-US" dirty="0"/>
              <a:t>This applies to commands and directory/file names</a:t>
            </a:r>
          </a:p>
          <a:p>
            <a:pPr lvl="1"/>
            <a:endParaRPr lang="en-US" dirty="0"/>
          </a:p>
          <a:p>
            <a:r>
              <a:rPr lang="en-US" dirty="0"/>
              <a:t>Command history</a:t>
            </a:r>
          </a:p>
          <a:p>
            <a:pPr lvl="1"/>
            <a:r>
              <a:rPr lang="en-US" dirty="0"/>
              <a:t>Use up/down arrow key to navigate through commands entered before.</a:t>
            </a:r>
          </a:p>
          <a:p>
            <a:pPr lvl="1"/>
            <a:r>
              <a:rPr lang="en-US" dirty="0"/>
              <a:t>Use "history" command and "!" operator</a:t>
            </a:r>
          </a:p>
          <a:p>
            <a:pPr lvl="2"/>
            <a:r>
              <a:rPr lang="en-US" dirty="0">
                <a:hlinkClick r:id="rId3"/>
              </a:rPr>
              <a:t>Linux C and history command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Command editing</a:t>
            </a:r>
          </a:p>
          <a:p>
            <a:pPr lvl="1"/>
            <a:r>
              <a:rPr lang="en-US" dirty="0"/>
              <a:t>Use left/right arrow keys, del, backspace to edit a command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6881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Scripting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8225" y="990600"/>
            <a:ext cx="8839200" cy="4923491"/>
          </a:xfrm>
        </p:spPr>
        <p:txBody>
          <a:bodyPr>
            <a:normAutofit/>
          </a:bodyPr>
          <a:lstStyle/>
          <a:p>
            <a:r>
              <a:rPr lang="en-US" dirty="0"/>
              <a:t>Scripting vs. Programming</a:t>
            </a:r>
          </a:p>
          <a:p>
            <a:pPr lvl="1"/>
            <a:endParaRPr lang="en-US" dirty="0"/>
          </a:p>
          <a:p>
            <a:r>
              <a:rPr lang="en-US" dirty="0"/>
              <a:t>Scripting language in Linux</a:t>
            </a:r>
          </a:p>
          <a:p>
            <a:pPr lvl="1"/>
            <a:r>
              <a:rPr lang="en-US" dirty="0"/>
              <a:t>Shell (Bash)</a:t>
            </a:r>
          </a:p>
          <a:p>
            <a:pPr lvl="1"/>
            <a:r>
              <a:rPr lang="en-US" dirty="0"/>
              <a:t>Perl</a:t>
            </a:r>
          </a:p>
          <a:p>
            <a:pPr lvl="1"/>
            <a:r>
              <a:rPr lang="en-US" dirty="0"/>
              <a:t>Python</a:t>
            </a:r>
          </a:p>
          <a:p>
            <a:pPr lvl="1"/>
            <a:endParaRPr lang="en-US" dirty="0"/>
          </a:p>
          <a:p>
            <a:r>
              <a:rPr lang="en-US" dirty="0"/>
              <a:t>Two scripting modes</a:t>
            </a:r>
          </a:p>
          <a:p>
            <a:pPr lvl="1"/>
            <a:r>
              <a:rPr lang="en-US" dirty="0"/>
              <a:t>Command line scripting</a:t>
            </a:r>
          </a:p>
          <a:p>
            <a:pPr lvl="1"/>
            <a:r>
              <a:rPr lang="en-US" dirty="0"/>
              <a:t>Script file execution</a:t>
            </a:r>
          </a:p>
        </p:txBody>
      </p:sp>
    </p:spTree>
    <p:extLst>
      <p:ext uri="{BB962C8B-B14F-4D97-AF65-F5344CB8AC3E}">
        <p14:creationId xmlns:p14="http://schemas.microsoft.com/office/powerpoint/2010/main" val="3618872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Command Line Scripting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Write scripts directly in the shell at the command prompt</a:t>
            </a:r>
          </a:p>
          <a:p>
            <a:pPr lvl="1"/>
            <a:endParaRPr lang="en-US"/>
          </a:p>
          <a:p>
            <a:r>
              <a:rPr lang="en-US"/>
              <a:t>Command editing</a:t>
            </a:r>
          </a:p>
          <a:p>
            <a:pPr lvl="1"/>
            <a:r>
              <a:rPr lang="en-US"/>
              <a:t>Use up arrow key to get previous commands</a:t>
            </a:r>
          </a:p>
          <a:p>
            <a:pPr lvl="1"/>
            <a:r>
              <a:rPr lang="en-US"/>
              <a:t>Ctrl + A to go to the beginning of the command</a:t>
            </a:r>
          </a:p>
          <a:p>
            <a:pPr lvl="1"/>
            <a:r>
              <a:rPr lang="en-US"/>
              <a:t>Ctrl + E to go to the end of the command</a:t>
            </a:r>
          </a:p>
          <a:p>
            <a:pPr lvl="1"/>
            <a:endParaRPr lang="en-US"/>
          </a:p>
          <a:p>
            <a:r>
              <a:rPr lang="en-US"/>
              <a:t>Multi line commands</a:t>
            </a:r>
          </a:p>
          <a:p>
            <a:pPr lvl="1"/>
            <a:r>
              <a:rPr lang="en-US"/>
              <a:t>Use “\” to indicate a soft return and continue on the next line</a:t>
            </a:r>
          </a:p>
          <a:p>
            <a:pPr lvl="1"/>
            <a:endParaRPr lang="en-US"/>
          </a:p>
          <a:p>
            <a:r>
              <a:rPr lang="en-US"/>
              <a:t>Multiple commands on one line</a:t>
            </a:r>
          </a:p>
          <a:p>
            <a:pPr lvl="1"/>
            <a:r>
              <a:rPr lang="en-US"/>
              <a:t>Use “;” to separate commands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Shell Built-in Commands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14400"/>
            <a:ext cx="8839200" cy="4923491"/>
          </a:xfrm>
        </p:spPr>
        <p:txBody>
          <a:bodyPr>
            <a:normAutofit/>
          </a:bodyPr>
          <a:lstStyle/>
          <a:p>
            <a:r>
              <a:rPr lang="en-US" dirty="0"/>
              <a:t>Shell built-ins are commands interpreted by the shell directly (no separate executable files). Examples:</a:t>
            </a:r>
          </a:p>
          <a:p>
            <a:pPr lvl="1"/>
            <a:r>
              <a:rPr lang="en-US" dirty="0" err="1"/>
              <a:t>cd</a:t>
            </a:r>
            <a:endParaRPr lang="en-US" dirty="0"/>
          </a:p>
          <a:p>
            <a:pPr lvl="1"/>
            <a:r>
              <a:rPr lang="en-US" dirty="0" err="1"/>
              <a:t>pwd</a:t>
            </a:r>
            <a:endParaRPr lang="en-US" dirty="0"/>
          </a:p>
          <a:p>
            <a:pPr lvl="1"/>
            <a:r>
              <a:rPr lang="en-US" dirty="0"/>
              <a:t>type</a:t>
            </a:r>
          </a:p>
          <a:p>
            <a:pPr lvl="1"/>
            <a:r>
              <a:rPr lang="en-US" dirty="0"/>
              <a:t>echo</a:t>
            </a:r>
          </a:p>
          <a:p>
            <a:pPr lvl="1"/>
            <a:r>
              <a:rPr lang="en-US" dirty="0"/>
              <a:t>alias</a:t>
            </a:r>
          </a:p>
          <a:p>
            <a:pPr lvl="1"/>
            <a:endParaRPr lang="en-US" dirty="0"/>
          </a:p>
          <a:p>
            <a:r>
              <a:rPr lang="en-US" dirty="0"/>
              <a:t>Use "type" command to see if a command is a </a:t>
            </a:r>
            <a:r>
              <a:rPr lang="en-US" dirty="0" err="1"/>
              <a:t>builtin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>
                <a:hlinkClick r:id="rId2"/>
              </a:rPr>
              <a:t>Reference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</TotalTime>
  <Words>1368</Words>
  <Application>Microsoft Office PowerPoint</Application>
  <PresentationFormat>Custom</PresentationFormat>
  <Paragraphs>295</Paragraphs>
  <Slides>28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Arial</vt:lpstr>
      <vt:lpstr>Arial Narrow</vt:lpstr>
      <vt:lpstr>Calibri</vt:lpstr>
      <vt:lpstr>Calibri Light</vt:lpstr>
      <vt:lpstr>Times New Roman</vt:lpstr>
      <vt:lpstr>Office Theme</vt:lpstr>
      <vt:lpstr>Custom Design</vt:lpstr>
      <vt:lpstr>CYBR 4423 Linux/Unix Administration</vt:lpstr>
      <vt:lpstr>Overview</vt:lpstr>
      <vt:lpstr>Shell</vt:lpstr>
      <vt:lpstr>Command Execution</vt:lpstr>
      <vt:lpstr>Get Command Reference</vt:lpstr>
      <vt:lpstr>Basic Command Operations</vt:lpstr>
      <vt:lpstr>Scripting</vt:lpstr>
      <vt:lpstr>Command Line Scripting</vt:lpstr>
      <vt:lpstr>Shell Built-in Commands</vt:lpstr>
      <vt:lpstr>Command Alias</vt:lpstr>
      <vt:lpstr>Command Search Path</vt:lpstr>
      <vt:lpstr>Changing Command Prompt</vt:lpstr>
      <vt:lpstr>Other Environmental Variables</vt:lpstr>
      <vt:lpstr>Input and Output</vt:lpstr>
      <vt:lpstr>Reroute from/to Files</vt:lpstr>
      <vt:lpstr>Pipe</vt:lpstr>
      <vt:lpstr>More Pipe Examples</vt:lpstr>
      <vt:lpstr>grep</vt:lpstr>
      <vt:lpstr>More grep Examples</vt:lpstr>
      <vt:lpstr>Variables</vt:lpstr>
      <vt:lpstr>I/O Command: echo</vt:lpstr>
      <vt:lpstr>I/O Command: printf</vt:lpstr>
      <vt:lpstr>I/O Command: read</vt:lpstr>
      <vt:lpstr>Double and Single Quotes</vt:lpstr>
      <vt:lpstr>Capture Command Output</vt:lpstr>
      <vt:lpstr>Summary</vt:lpstr>
      <vt:lpstr>Regular Expression for Searching</vt:lpstr>
      <vt:lpstr>Regex Quick Guide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- 4823_01_overview.pptx</dc:title>
  <dc:creator>bbrown</dc:creator>
  <cp:lastModifiedBy>Darin Morrow</cp:lastModifiedBy>
  <cp:revision>21</cp:revision>
  <dcterms:created xsi:type="dcterms:W3CDTF">2019-06-20T13:37:09Z</dcterms:created>
  <dcterms:modified xsi:type="dcterms:W3CDTF">2026-04-19T17:16:26Z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2016-08-15T00:00:00Z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2019-06-20T00:00:00Z</vt:filetime>
  </property>
  <property fmtid="{D5CDD505-2E9C-101B-9397-08002B2CF9AE}" pid="5" name="data-panorama-remediation-history">
    <vt:lpwstr>[{"isReadingOrderVerified":"true","pageNumber":0,"geomIndex":-1,"issueTypeId":"ReadingOrderIssue:PPTX","dismiss":false,"pageNumbers":[21],"coordinatesList":[[10.0,10.0,2.0,2.0]]},{"isReadingOrderVerified":"true","pageNumber":0,"geomIndex":-1,"issueTypeId":"ReadingOrderIssue:PPTX","dismiss":false,"pageNumbers":[25],"coordinatesList":[[10.0,10.0,2.0,2.0]]}]</vt:lpwstr>
  </property>
  <property fmtid="{D5CDD505-2E9C-101B-9397-08002B2CF9AE}" pid="6" name="ReadingOrderVerifiedPages">
    <vt:lpwstr>21,25</vt:lpwstr>
  </property>
</Properties>
</file>